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78" autoAdjust="0"/>
    <p:restoredTop sz="86420" autoAdjust="0"/>
  </p:normalViewPr>
  <p:slideViewPr>
    <p:cSldViewPr>
      <p:cViewPr>
        <p:scale>
          <a:sx n="80" d="100"/>
          <a:sy n="80" d="100"/>
        </p:scale>
        <p:origin x="-590" y="-1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&#1052;&#1086;&#1080;%20&#1076;&#1086;&#1082;&#1091;&#1084;&#1077;&#1085;&#1090;&#1099;\&#1048;&#1085;&#1092;&#1086;&#1075;&#1088;&#1072;&#1092;\&#1080;&#1102;&#1085;&#1100;\&#1050;&#1086;&#1087;&#1080;&#1103;%20&#1069;043_17_06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3.2359732461030577E-2"/>
          <c:y val="1.0136747055771616E-3"/>
          <c:w val="0.36944010302676689"/>
          <c:h val="0.8699387752942177"/>
        </c:manualLayout>
      </c:layout>
      <c:barChart>
        <c:barDir val="bar"/>
        <c:grouping val="clustered"/>
        <c:ser>
          <c:idx val="0"/>
          <c:order val="0"/>
          <c:dLbls>
            <c:showVal val="1"/>
          </c:dLbls>
          <c:cat>
            <c:strRef>
              <c:f>Лист1!$A$2:$A$23</c:f>
              <c:strCache>
                <c:ptCount val="22"/>
                <c:pt idx="0">
                  <c:v>Пмышленное производство (промышленость)</c:v>
                </c:pt>
                <c:pt idx="1">
                  <c:v>Производство металлургическое </c:v>
                </c:pt>
                <c:pt idx="2">
                  <c:v>Производство мебели</c:v>
                </c:pt>
                <c:pt idx="3">
                  <c:v>Производство бумаги и бумажных изделий</c:v>
                </c:pt>
                <c:pt idx="4">
                  <c:v>Производство напитков</c:v>
                </c:pt>
                <c:pt idx="5">
                  <c:v>Производство машин и оборудования, не включенных в другие группировки</c:v>
                </c:pt>
                <c:pt idx="6">
                  <c:v>Производство автотранспортных средств, прицепов и полуприцепов</c:v>
                </c:pt>
                <c:pt idx="7">
                  <c:v>Обработка древесины и производство изделий  из дерева и пробки, кроме мебели</c:v>
                </c:pt>
                <c:pt idx="8">
                  <c:v>Производство резиновых и пластмассовых  изделий</c:v>
                </c:pt>
                <c:pt idx="9">
                  <c:v>Производство одежды</c:v>
                </c:pt>
                <c:pt idx="10">
                  <c:v>Производство пищевых продуктов</c:v>
                </c:pt>
                <c:pt idx="11">
                  <c:v>Производство прочей неметаллической  минеральной продукции</c:v>
                </c:pt>
                <c:pt idx="12">
                  <c:v>Производство лекарственных средств и материалов, применяемых в медицинских целях</c:v>
                </c:pt>
                <c:pt idx="13">
                  <c:v>Производство прочих готовых изделий</c:v>
                </c:pt>
                <c:pt idx="14">
                  <c:v>Производство электрического оборудования</c:v>
                </c:pt>
                <c:pt idx="15">
                  <c:v>Производство кожи и изделий из кожи</c:v>
                </c:pt>
                <c:pt idx="16">
                  <c:v>Производство химических веществ и химических продуктов</c:v>
                </c:pt>
                <c:pt idx="17">
                  <c:v>Производство текстильных изделий</c:v>
                </c:pt>
                <c:pt idx="18">
                  <c:v>Деятельность полиграфическая и копирование носителей информации</c:v>
                </c:pt>
                <c:pt idx="19">
                  <c:v>Производство компьютеров, электронных и оптических изделий</c:v>
                </c:pt>
                <c:pt idx="20">
                  <c:v>Производство готовых металлических изделий, кроме машин и оборудования</c:v>
                </c:pt>
                <c:pt idx="21">
                  <c:v>Производство прочих транспортных средств и оборудования</c:v>
                </c:pt>
              </c:strCache>
            </c:strRef>
          </c:cat>
          <c:val>
            <c:numRef>
              <c:f>Лист1!$B$2:$B$23</c:f>
              <c:numCache>
                <c:formatCode>General</c:formatCode>
                <c:ptCount val="22"/>
                <c:pt idx="0">
                  <c:v>-7.0999999999999943</c:v>
                </c:pt>
                <c:pt idx="1">
                  <c:v>47.70000000000001</c:v>
                </c:pt>
                <c:pt idx="2">
                  <c:v>22.700000000000003</c:v>
                </c:pt>
                <c:pt idx="3">
                  <c:v>21.599999999999987</c:v>
                </c:pt>
                <c:pt idx="4">
                  <c:v>16.599999999999987</c:v>
                </c:pt>
                <c:pt idx="5">
                  <c:v>16.599999999999987</c:v>
                </c:pt>
                <c:pt idx="6">
                  <c:v>15.3</c:v>
                </c:pt>
                <c:pt idx="7">
                  <c:v>4.5999999999999943</c:v>
                </c:pt>
                <c:pt idx="8">
                  <c:v>1.2000000000000028</c:v>
                </c:pt>
                <c:pt idx="9">
                  <c:v>1.0999999999999936</c:v>
                </c:pt>
                <c:pt idx="10">
                  <c:v>-2.4000000000000057</c:v>
                </c:pt>
                <c:pt idx="11">
                  <c:v>-6.2999999999999972</c:v>
                </c:pt>
                <c:pt idx="12">
                  <c:v>-8.5999999999999979</c:v>
                </c:pt>
                <c:pt idx="13">
                  <c:v>-9.0999999999999979</c:v>
                </c:pt>
                <c:pt idx="14">
                  <c:v>-9.8000000000000025</c:v>
                </c:pt>
                <c:pt idx="15">
                  <c:v>-19.700000000000003</c:v>
                </c:pt>
                <c:pt idx="16">
                  <c:v>-31</c:v>
                </c:pt>
                <c:pt idx="17">
                  <c:v>-31.200000000000003</c:v>
                </c:pt>
                <c:pt idx="18">
                  <c:v>-33.700000000000003</c:v>
                </c:pt>
                <c:pt idx="19">
                  <c:v>-50.9</c:v>
                </c:pt>
                <c:pt idx="20">
                  <c:v>-55.2</c:v>
                </c:pt>
                <c:pt idx="21">
                  <c:v>-62.7</c:v>
                </c:pt>
              </c:numCache>
            </c:numRef>
          </c:val>
        </c:ser>
        <c:dLbls>
          <c:showVal val="1"/>
        </c:dLbls>
        <c:axId val="58223232"/>
        <c:axId val="58253696"/>
      </c:barChart>
      <c:catAx>
        <c:axId val="58223232"/>
        <c:scaling>
          <c:orientation val="maxMin"/>
        </c:scaling>
        <c:axPos val="l"/>
        <c:numFmt formatCode="General" sourceLinked="1"/>
        <c:majorTickMark val="none"/>
        <c:tickLblPos val="high"/>
        <c:txPr>
          <a:bodyPr rot="0" vert="horz"/>
          <a:lstStyle/>
          <a:p>
            <a:pPr>
              <a:defRPr/>
            </a:pPr>
            <a:endParaRPr lang="ru-RU"/>
          </a:p>
        </c:txPr>
        <c:crossAx val="58253696"/>
        <c:crosses val="autoZero"/>
        <c:auto val="1"/>
        <c:lblAlgn val="ctr"/>
        <c:lblOffset val="100"/>
        <c:tickLblSkip val="1"/>
        <c:tickMarkSkip val="2"/>
      </c:catAx>
      <c:valAx>
        <c:axId val="58253696"/>
        <c:scaling>
          <c:orientation val="minMax"/>
          <c:max val="60"/>
          <c:min val="-70"/>
        </c:scaling>
        <c:axPos val="t"/>
        <c:numFmt formatCode="General" sourceLinked="1"/>
        <c:tickLblPos val="high"/>
        <c:crossAx val="58223232"/>
        <c:crosses val="autoZero"/>
        <c:crossBetween val="between"/>
        <c:majorUnit val="10"/>
      </c:valAx>
    </c:plotArea>
    <c:plotVisOnly val="1"/>
    <c:dispBlanksAs val="gap"/>
  </c:chart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0.88889</cdr:x>
      <cdr:y>0.33198</cdr:y>
    </cdr:from>
    <cdr:to>
      <cdr:x>1</cdr:x>
      <cdr:y>0.48199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429552" y="2023634"/>
          <a:ext cx="928694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0.37886</cdr:y>
    </cdr:from>
    <cdr:to>
      <cdr:x>0.03361</cdr:x>
      <cdr:y>0.52887</cdr:y>
    </cdr:to>
    <cdr:sp macro="" textlink="">
      <cdr:nvSpPr>
        <cdr:cNvPr id="3" name="TextBox 2"/>
        <cdr:cNvSpPr txBox="1"/>
      </cdr:nvSpPr>
      <cdr:spPr>
        <a:xfrm xmlns:a="http://schemas.openxmlformats.org/drawingml/2006/main" rot="16200000">
          <a:off x="-1028672" y="2623710"/>
          <a:ext cx="91440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В процентах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637DC8-F519-425E-8582-345B564C53BE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CBD517-8D3C-4BF8-9B37-D81F7BFA9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CBD517-8D3C-4BF8-9B37-D81F7BFA949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1" cy="7800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1E07-A1A2-4E53-B0EC-211D6F314FA3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01E07-A1A2-4E53-B0EC-211D6F314FA3}" type="datetimeFigureOut">
              <a:rPr lang="ru-RU" smtClean="0"/>
              <a:pPr/>
              <a:t>20.07.2017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05724-FEE4-4C82-832D-34D5D83160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18" Type="http://schemas.openxmlformats.org/officeDocument/2006/relationships/image" Target="../media/image15.jpeg"/><Relationship Id="rId26" Type="http://schemas.openxmlformats.org/officeDocument/2006/relationships/image" Target="../media/image23.jpeg"/><Relationship Id="rId3" Type="http://schemas.openxmlformats.org/officeDocument/2006/relationships/image" Target="../media/image1.jpeg"/><Relationship Id="rId21" Type="http://schemas.openxmlformats.org/officeDocument/2006/relationships/image" Target="../media/image18.jpeg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17" Type="http://schemas.openxmlformats.org/officeDocument/2006/relationships/image" Target="../media/image14.jpeg"/><Relationship Id="rId25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24" Type="http://schemas.openxmlformats.org/officeDocument/2006/relationships/image" Target="../media/image21.jpeg"/><Relationship Id="rId5" Type="http://schemas.openxmlformats.org/officeDocument/2006/relationships/image" Target="../media/image2.jpeg"/><Relationship Id="rId15" Type="http://schemas.openxmlformats.org/officeDocument/2006/relationships/image" Target="../media/image12.jpeg"/><Relationship Id="rId23" Type="http://schemas.openxmlformats.org/officeDocument/2006/relationships/image" Target="../media/image20.jpeg"/><Relationship Id="rId10" Type="http://schemas.openxmlformats.org/officeDocument/2006/relationships/image" Target="../media/image7.jpeg"/><Relationship Id="rId19" Type="http://schemas.openxmlformats.org/officeDocument/2006/relationships/image" Target="../media/image16.jpeg"/><Relationship Id="rId4" Type="http://schemas.openxmlformats.org/officeDocument/2006/relationships/chart" Target="../charts/chart1.xml"/><Relationship Id="rId9" Type="http://schemas.openxmlformats.org/officeDocument/2006/relationships/image" Target="../media/image6.jpeg"/><Relationship Id="rId14" Type="http://schemas.openxmlformats.org/officeDocument/2006/relationships/image" Target="../media/image11.jpeg"/><Relationship Id="rId22" Type="http://schemas.openxmlformats.org/officeDocument/2006/relationships/image" Target="../media/image19.jpeg"/><Relationship Id="rId27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C:\АНЯ\Картинки\Электрооборуд.jpg" hidden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928670"/>
            <a:ext cx="876272" cy="300014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296842"/>
          </a:xfrm>
        </p:spPr>
        <p:txBody>
          <a:bodyPr rot="0">
            <a:noAutofit/>
          </a:bodyPr>
          <a:lstStyle/>
          <a:p>
            <a:r>
              <a:rPr lang="ru-RU" sz="1600" b="1" dirty="0" smtClean="0"/>
              <a:t>Промышленное производство в Удмуртской Республике в </a:t>
            </a:r>
            <a:r>
              <a:rPr lang="ru-RU" sz="1600" b="1" dirty="0" smtClean="0"/>
              <a:t>январе-июн</a:t>
            </a:r>
            <a:r>
              <a:rPr lang="ru-RU" sz="1600" b="1" dirty="0" smtClean="0"/>
              <a:t>е</a:t>
            </a:r>
            <a:r>
              <a:rPr lang="ru-RU" sz="1600" b="1" dirty="0" smtClean="0"/>
              <a:t> </a:t>
            </a:r>
            <a:r>
              <a:rPr lang="ru-RU" sz="1600" b="1" dirty="0" smtClean="0"/>
              <a:t>2017 года                                                 </a:t>
            </a:r>
            <a:endParaRPr lang="ru-RU" sz="1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899592" y="6525344"/>
            <a:ext cx="1000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Снижение, %</a:t>
            </a:r>
            <a:endParaRPr lang="ru-RU" sz="1000" dirty="0"/>
          </a:p>
        </p:txBody>
      </p:sp>
      <p:sp>
        <p:nvSpPr>
          <p:cNvPr id="25" name="TextBox 24"/>
          <p:cNvSpPr txBox="1"/>
          <p:nvPr/>
        </p:nvSpPr>
        <p:spPr>
          <a:xfrm>
            <a:off x="2428860" y="6500834"/>
            <a:ext cx="9400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Прирост, %</a:t>
            </a:r>
          </a:p>
        </p:txBody>
      </p:sp>
      <p:sp>
        <p:nvSpPr>
          <p:cNvPr id="2058" name="AutoShape 10" descr="https://im0-tub-ru.yandex.net/i?id=25a8cbb74e8ea0e69a980d0473291d41&amp;n=33&amp;h=215&amp;w=47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AutoShape 12" descr="https://im0-tub-ru.yandex.net/i?id=25a8cbb74e8ea0e69a980d0473291d41&amp;n=33&amp;h=215&amp;w=47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4" name="AutoShape 16" descr="https://im0-tub-ru.yandex.net/i?id=4487b5ee0005d8f754fb4d311eaec8c0&amp;n=33&amp;h=108&amp;w=48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0" name="AutoShape 22" descr="https://outstaffing.nethouse.ru/static/img/0000/0001/7271/17271444.1gtpf5xy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2" name="AutoShape 24" descr="https://outstaffing.nethouse.ru/static/img/0000/0001/7271/17271444.1gtpf5xy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4" name="AutoShape 26" descr="https://outstaffing.nethouse.ru/static/img/0000/0001/7271/17271444.1gtpf5xy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37" name="Диаграмма 36"/>
          <p:cNvGraphicFramePr>
            <a:graphicFrameLocks/>
          </p:cNvGraphicFramePr>
          <p:nvPr/>
        </p:nvGraphicFramePr>
        <p:xfrm>
          <a:off x="142844" y="428604"/>
          <a:ext cx="9001156" cy="67151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8" name="Picture 2" descr="C:\АНЯ\Картинки\Целл-бу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428604"/>
            <a:ext cx="1224136" cy="253395"/>
          </a:xfrm>
          <a:prstGeom prst="rect">
            <a:avLst/>
          </a:prstGeom>
          <a:noFill/>
        </p:spPr>
      </p:pic>
      <p:pic>
        <p:nvPicPr>
          <p:cNvPr id="39" name="Picture 14" descr="C:\АНЯ\Картинки\Текстильное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2786058"/>
            <a:ext cx="1285884" cy="288032"/>
          </a:xfrm>
          <a:prstGeom prst="rect">
            <a:avLst/>
          </a:prstGeom>
          <a:noFill/>
        </p:spPr>
      </p:pic>
      <p:pic>
        <p:nvPicPr>
          <p:cNvPr id="40" name="Рисунок 39" descr="C:\statek\автом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1928802"/>
            <a:ext cx="128588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6" descr="C:\АНЯ\Картинки\Пищев прод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10" y="1500174"/>
            <a:ext cx="1285884" cy="288032"/>
          </a:xfrm>
          <a:prstGeom prst="rect">
            <a:avLst/>
          </a:prstGeom>
          <a:noFill/>
        </p:spPr>
      </p:pic>
      <p:pic>
        <p:nvPicPr>
          <p:cNvPr id="42" name="Picture 7" descr="C:\АНЯ\Картинки\Химическое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57422" y="4714884"/>
            <a:ext cx="1285884" cy="214314"/>
          </a:xfrm>
          <a:prstGeom prst="rect">
            <a:avLst/>
          </a:prstGeom>
          <a:noFill/>
        </p:spPr>
      </p:pic>
      <p:pic>
        <p:nvPicPr>
          <p:cNvPr id="43" name="Picture 8" descr="C:\АНЯ\Картинки\Резин и пластм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2910" y="2571744"/>
            <a:ext cx="1268006" cy="214314"/>
          </a:xfrm>
          <a:prstGeom prst="rect">
            <a:avLst/>
          </a:prstGeom>
          <a:noFill/>
        </p:spPr>
      </p:pic>
      <p:pic>
        <p:nvPicPr>
          <p:cNvPr id="44" name="Picture 4" descr="C:\АНЯ\Картинки\Обработка древ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10" y="2357430"/>
            <a:ext cx="1285884" cy="214314"/>
          </a:xfrm>
          <a:prstGeom prst="rect">
            <a:avLst/>
          </a:prstGeom>
          <a:noFill/>
        </p:spPr>
      </p:pic>
      <p:pic>
        <p:nvPicPr>
          <p:cNvPr id="45" name="Picture 11" descr="C:\АНЯ\Картинки\Металлургия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2910" y="714356"/>
            <a:ext cx="1285884" cy="288032"/>
          </a:xfrm>
          <a:prstGeom prst="rect">
            <a:avLst/>
          </a:prstGeom>
          <a:noFill/>
        </p:spPr>
      </p:pic>
      <p:pic>
        <p:nvPicPr>
          <p:cNvPr id="46" name="Picture 3" descr="C:\АНЯ\Картинки\Кожи и изделий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57422" y="4429132"/>
            <a:ext cx="1296144" cy="288032"/>
          </a:xfrm>
          <a:prstGeom prst="rect">
            <a:avLst/>
          </a:prstGeom>
          <a:noFill/>
        </p:spPr>
      </p:pic>
      <p:pic>
        <p:nvPicPr>
          <p:cNvPr id="47" name="Picture 9" descr="C:\АНЯ\Картинки\Целл-бумажн2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42910" y="1285860"/>
            <a:ext cx="1285884" cy="214314"/>
          </a:xfrm>
          <a:prstGeom prst="rect">
            <a:avLst/>
          </a:prstGeom>
          <a:noFill/>
        </p:spPr>
      </p:pic>
      <p:pic>
        <p:nvPicPr>
          <p:cNvPr id="48" name="Picture 8" descr="http://74-chelyabinsk.ru/cheljabinsk/photos/8921830/84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357422" y="4214818"/>
            <a:ext cx="1293564" cy="214314"/>
          </a:xfrm>
          <a:prstGeom prst="rect">
            <a:avLst/>
          </a:prstGeom>
          <a:noFill/>
        </p:spPr>
      </p:pic>
      <p:pic>
        <p:nvPicPr>
          <p:cNvPr id="49" name="Picture 30" descr="http://meatinfo.ru/data/news/356896/chickens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357422" y="3071810"/>
            <a:ext cx="1285884" cy="317596"/>
          </a:xfrm>
          <a:prstGeom prst="rect">
            <a:avLst/>
          </a:prstGeom>
          <a:noFill/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357422" y="3357562"/>
            <a:ext cx="129614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flipV="1">
            <a:off x="2357422" y="6072206"/>
            <a:ext cx="1296144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357422" y="5500702"/>
            <a:ext cx="129614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6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357422" y="4929198"/>
            <a:ext cx="129614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7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357422" y="5214950"/>
            <a:ext cx="1296144" cy="275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8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571472" y="1785926"/>
            <a:ext cx="1296144" cy="203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" name="Picture 9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2357422" y="3929066"/>
            <a:ext cx="129614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" name="Picture 10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2357422" y="3643314"/>
            <a:ext cx="1296144" cy="275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11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42911" y="1000108"/>
            <a:ext cx="1285884" cy="288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18" descr="http://gotovieresheniya.ru/images/banners/5.jp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2357422" y="5786454"/>
            <a:ext cx="1285884" cy="288032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357158" y="6215082"/>
            <a:ext cx="3429023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487</TotalTime>
  <Words>18</Words>
  <Application>Microsoft Office PowerPoint</Application>
  <PresentationFormat>Экран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Промышленное производство в Удмуртской Республике в январе-июне 2017 года                                               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76</cp:revision>
  <dcterms:created xsi:type="dcterms:W3CDTF">2016-10-21T07:18:23Z</dcterms:created>
  <dcterms:modified xsi:type="dcterms:W3CDTF">2017-07-20T09:34:19Z</dcterms:modified>
</cp:coreProperties>
</file>